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2" r:id="rId9"/>
    <p:sldId id="286" r:id="rId10"/>
    <p:sldId id="285" r:id="rId11"/>
    <p:sldId id="263" r:id="rId12"/>
    <p:sldId id="264" r:id="rId13"/>
    <p:sldId id="284" r:id="rId14"/>
    <p:sldId id="265" r:id="rId15"/>
    <p:sldId id="267" r:id="rId16"/>
    <p:sldId id="268" r:id="rId17"/>
    <p:sldId id="269" r:id="rId18"/>
    <p:sldId id="270" r:id="rId19"/>
    <p:sldId id="272" r:id="rId20"/>
    <p:sldId id="271" r:id="rId21"/>
    <p:sldId id="273" r:id="rId22"/>
    <p:sldId id="274" r:id="rId23"/>
    <p:sldId id="275" r:id="rId24"/>
    <p:sldId id="276" r:id="rId25"/>
    <p:sldId id="282" r:id="rId26"/>
    <p:sldId id="283" r:id="rId27"/>
    <p:sldId id="277" r:id="rId28"/>
    <p:sldId id="287" r:id="rId29"/>
    <p:sldId id="278" r:id="rId30"/>
    <p:sldId id="279" r:id="rId31"/>
    <p:sldId id="280" r:id="rId32"/>
    <p:sldId id="288" r:id="rId33"/>
    <p:sldId id="281" r:id="rId34"/>
    <p:sldId id="289" r:id="rId35"/>
    <p:sldId id="290" r:id="rId36"/>
    <p:sldId id="29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5424"/>
  </p:normalViewPr>
  <p:slideViewPr>
    <p:cSldViewPr snapToGrid="0" snapToObjects="1">
      <p:cViewPr varScale="1">
        <p:scale>
          <a:sx n="96" d="100"/>
          <a:sy n="96" d="100"/>
        </p:scale>
        <p:origin x="6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vi-VN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1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6189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153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2436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31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651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25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033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381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5374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vi-V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95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vi-V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 smtClean="0"/>
              <a:t>Click to edit Master text styles</a:t>
            </a:r>
          </a:p>
          <a:p>
            <a:pPr lvl="1"/>
            <a:r>
              <a:rPr lang="vi-VN" smtClean="0"/>
              <a:t>Second level</a:t>
            </a:r>
          </a:p>
          <a:p>
            <a:pPr lvl="2"/>
            <a:r>
              <a:rPr lang="vi-VN" smtClean="0"/>
              <a:t>Third level</a:t>
            </a:r>
          </a:p>
          <a:p>
            <a:pPr lvl="3"/>
            <a:r>
              <a:rPr lang="vi-VN" smtClean="0"/>
              <a:t>Fourth level</a:t>
            </a:r>
          </a:p>
          <a:p>
            <a:pPr lvl="4"/>
            <a:r>
              <a:rPr lang="vi-V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3EDEA-F8E3-2047-AD34-41DBFD22DE2F}" type="datetimeFigureOut">
              <a:rPr lang="en-US" smtClean="0"/>
              <a:t>7/5/18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CE753-96AD-FE48-9A5A-F782FE2DD3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1774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6" Type="http://schemas.openxmlformats.org/officeDocument/2006/relationships/image" Target="../media/image31.emf"/><Relationship Id="rId7" Type="http://schemas.openxmlformats.org/officeDocument/2006/relationships/image" Target="../media/image32.emf"/><Relationship Id="rId8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Relationship Id="rId3" Type="http://schemas.openxmlformats.org/officeDocument/2006/relationships/image" Target="../media/image3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4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emf"/><Relationship Id="rId3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4" Type="http://schemas.openxmlformats.org/officeDocument/2006/relationships/image" Target="../media/image62.emf"/><Relationship Id="rId5" Type="http://schemas.openxmlformats.org/officeDocument/2006/relationships/image" Target="../media/image6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vi-VN" dirty="0" smtClean="0"/>
              <a:t>Giải tích cho Machine Learning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10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Tích phân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Y = f(x) là hàm số xác định trong đoạn [a,b], tích phân xác định được định nghĩa:</a:t>
            </a:r>
          </a:p>
          <a:p>
            <a:pPr lvl="1"/>
            <a:r>
              <a:rPr lang="vi-VN" dirty="0" smtClean="0"/>
              <a:t>Phân chia đoạn [a,b] bởi n điểm</a:t>
            </a:r>
          </a:p>
          <a:p>
            <a:pPr lvl="1"/>
            <a:r>
              <a:rPr lang="vi-VN" dirty="0" smtClean="0"/>
              <a:t>Tổng                    trong đó       =              và x’</a:t>
            </a:r>
            <a:r>
              <a:rPr lang="vi-VN" baseline="-25000" dirty="0" smtClean="0"/>
              <a:t>i </a:t>
            </a:r>
            <a:r>
              <a:rPr lang="vi-VN" dirty="0" smtClean="0"/>
              <a:t>là điểm bất kì trên đoạn </a:t>
            </a:r>
          </a:p>
          <a:p>
            <a:pPr lvl="1"/>
            <a:r>
              <a:rPr lang="en-US" dirty="0" smtClean="0"/>
              <a:t>G</a:t>
            </a:r>
            <a:r>
              <a:rPr lang="vi-VN" dirty="0" smtClean="0"/>
              <a:t>iới hạn  của tổng trên khi n </a:t>
            </a:r>
            <a:r>
              <a:rPr lang="vi-VN" dirty="0" smtClean="0">
                <a:sym typeface="Wingdings"/>
              </a:rPr>
              <a:t> vô cùng được gọi là tích phân của hàm ssố f(x) trên đoạn [a,b]</a:t>
            </a:r>
            <a:endParaRPr lang="en-US" dirty="0" smtClean="0">
              <a:sym typeface="Wingdings"/>
            </a:endParaRPr>
          </a:p>
          <a:p>
            <a:r>
              <a:rPr lang="vi-VN" dirty="0" smtClean="0">
                <a:sym typeface="Wingdings"/>
              </a:rPr>
              <a:t>Khi chọn x_i là các điểm đều nhau cách nhau (b-a)/n khi đó tổng bằng: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418693"/>
            <a:ext cx="4751115" cy="7501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268" y="2866636"/>
            <a:ext cx="1603703" cy="7714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038" y="3168869"/>
            <a:ext cx="419277" cy="2795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969" y="3112578"/>
            <a:ext cx="1018244" cy="27951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8660" y="4924990"/>
            <a:ext cx="3726128" cy="89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650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Tích phân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341" y="1526079"/>
            <a:ext cx="7776924" cy="4654003"/>
          </a:xfrm>
        </p:spPr>
      </p:pic>
    </p:spTree>
    <p:extLst>
      <p:ext uri="{BB962C8B-B14F-4D97-AF65-F5344CB8AC3E}">
        <p14:creationId xmlns:p14="http://schemas.microsoft.com/office/powerpoint/2010/main" val="1533318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Ý nghĩa hình học của tích phân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796" y="2161984"/>
            <a:ext cx="9372600" cy="1219200"/>
          </a:xfrm>
        </p:spPr>
      </p:pic>
      <p:pic>
        <p:nvPicPr>
          <p:cNvPr id="1028" name="Picture 4" descr="mage result for geometry of integra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4987" y="3163615"/>
            <a:ext cx="5715000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9214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Xấp xỉ tích phân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4565" y="2085345"/>
            <a:ext cx="5325030" cy="28177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794792"/>
            <a:ext cx="4816365" cy="115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413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Chuỗi (series)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Cho dãy số an khi đó          được gọi là một chuỗi</a:t>
            </a:r>
          </a:p>
          <a:p>
            <a:r>
              <a:rPr lang="vi-VN" dirty="0" smtClean="0"/>
              <a:t>Chuỗi chính là giới hạn của dãy:   </a:t>
            </a:r>
          </a:p>
          <a:p>
            <a:r>
              <a:rPr lang="vi-VN" dirty="0" smtClean="0"/>
              <a:t>Nếu giới hạn của chuỗi tồn tại được gọi là chuỗi hội tụ (converge)</a:t>
            </a:r>
          </a:p>
          <a:p>
            <a:r>
              <a:rPr lang="vi-VN" dirty="0" smtClean="0"/>
              <a:t>Chuỗi không có giới hạn gọi là chuỗi phân kì (diverge)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3017" y="1825625"/>
            <a:ext cx="746464" cy="665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819" y="2291360"/>
            <a:ext cx="1307881" cy="6943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8920" y="4950592"/>
            <a:ext cx="5213793" cy="806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3067" y="4147563"/>
            <a:ext cx="3632750" cy="6680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108" y="4253009"/>
            <a:ext cx="2047406" cy="562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271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Một số chuỗi đặc biệt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Chuỗi hình học (Geometric series)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3686" y="2311498"/>
            <a:ext cx="3556820" cy="1968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71530"/>
            <a:ext cx="4651513" cy="1808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2281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Khai triển Taylor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Mục đích: xấp xỉ một hàm (khác hàm đa thức) theo một đa thức </a:t>
            </a:r>
          </a:p>
          <a:p>
            <a:r>
              <a:rPr lang="vi-VN" dirty="0" smtClean="0"/>
              <a:t>Giả sử </a:t>
            </a:r>
          </a:p>
          <a:p>
            <a:pPr lvl="1"/>
            <a:r>
              <a:rPr lang="vi-VN" dirty="0" smtClean="0"/>
              <a:t>Khi đó             gần 0 hơn khi x </a:t>
            </a:r>
            <a:r>
              <a:rPr lang="vi-VN" dirty="0" smtClean="0">
                <a:sym typeface="Wingdings"/>
              </a:rPr>
              <a:t> 0 </a:t>
            </a:r>
          </a:p>
          <a:p>
            <a:pPr lvl="1"/>
            <a:r>
              <a:rPr lang="vi-VN" dirty="0" smtClean="0">
                <a:sym typeface="Wingdings"/>
              </a:rPr>
              <a:t>Như vậy có thể xấp xỉ f(x) ~ f(0) + f’(0)x khi x gần xấp xỉ 0</a:t>
            </a:r>
          </a:p>
          <a:p>
            <a:r>
              <a:rPr lang="vi-VN" dirty="0" smtClean="0"/>
              <a:t>Bài toán là tìm đa thức bậc 2 xấp xỉ một hàm khi x xấp xỉ 0</a:t>
            </a:r>
          </a:p>
          <a:p>
            <a:endParaRPr lang="vi-VN" dirty="0"/>
          </a:p>
          <a:p>
            <a:endParaRPr lang="vi-VN" dirty="0" smtClean="0"/>
          </a:p>
          <a:p>
            <a:r>
              <a:rPr lang="vi-VN" dirty="0" smtClean="0"/>
              <a:t>Được xấp xỉ f(x) =                       khi x xấp xỉ 0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7871" y="2226642"/>
            <a:ext cx="2366893" cy="63003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303" y="2239894"/>
            <a:ext cx="2835162" cy="6300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5817" y="2949925"/>
            <a:ext cx="825500" cy="2159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2312" y="4343126"/>
            <a:ext cx="2745132" cy="59676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2599" y="4381160"/>
            <a:ext cx="3870255" cy="558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67091" y="4393794"/>
            <a:ext cx="3276600" cy="546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1072" y="5107615"/>
            <a:ext cx="2046654" cy="55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114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Khai triển Taylor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Đa thức bậc n xấp xỉ hàm f(x) khi x gần với 0 có dạng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r>
              <a:rPr lang="vi-VN" dirty="0" smtClean="0"/>
              <a:t>Tổng quát đa thức bậc n xấp xỉ hàm f(x) khi x gần với c có dạng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9209" y="2265846"/>
            <a:ext cx="5508436" cy="9544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1061" y="4481720"/>
            <a:ext cx="2856973" cy="747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122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Khai triển Taylor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 smtClean="0"/>
              <a:t>Khai triển Taylor của hàm f(x) khi x gần tiến tới c là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endParaRPr lang="vi-VN" dirty="0" smtClean="0"/>
          </a:p>
          <a:p>
            <a:endParaRPr lang="vi-VN" dirty="0" smtClean="0"/>
          </a:p>
          <a:p>
            <a:endParaRPr lang="vi-VN" dirty="0"/>
          </a:p>
          <a:p>
            <a:endParaRPr lang="vi-VN" dirty="0"/>
          </a:p>
          <a:p>
            <a:r>
              <a:rPr lang="vi-VN" dirty="0" smtClean="0"/>
              <a:t>Khi c = 0 gọi là khai triển Maclaurin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076" y="2131285"/>
            <a:ext cx="3495922" cy="10242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315" y="3155568"/>
            <a:ext cx="6758452" cy="2317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48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Khai triển Taylor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Với bất kì điểm c, hàm số e</a:t>
            </a:r>
            <a:r>
              <a:rPr lang="vi-VN" baseline="30000" dirty="0" smtClean="0"/>
              <a:t>x</a:t>
            </a:r>
            <a:r>
              <a:rPr lang="vi-VN" dirty="0" smtClean="0"/>
              <a:t> có khai triển taylor tại c: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r>
              <a:rPr lang="vi-VN" dirty="0" smtClean="0"/>
              <a:t>Chứng minh: đạo hàm bậc n của e</a:t>
            </a:r>
            <a:r>
              <a:rPr lang="vi-VN" baseline="30000" dirty="0" smtClean="0"/>
              <a:t>x</a:t>
            </a:r>
            <a:r>
              <a:rPr lang="vi-VN" dirty="0" smtClean="0"/>
              <a:t> là e</a:t>
            </a:r>
            <a:r>
              <a:rPr lang="vi-VN" baseline="30000" dirty="0" smtClean="0"/>
              <a:t>x</a:t>
            </a:r>
            <a:r>
              <a:rPr lang="vi-VN" dirty="0" smtClean="0"/>
              <a:t> </a:t>
            </a:r>
          </a:p>
          <a:p>
            <a:r>
              <a:rPr lang="vi-VN" dirty="0" smtClean="0"/>
              <a:t> </a:t>
            </a:r>
          </a:p>
          <a:p>
            <a:endParaRPr lang="vi-VN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3644" y="2431220"/>
            <a:ext cx="2156890" cy="6432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70" y="4298397"/>
            <a:ext cx="5689048" cy="1334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56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Đạo hàm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Hàm số y = f(x)</a:t>
            </a:r>
          </a:p>
          <a:p>
            <a:r>
              <a:rPr lang="vi-VN" dirty="0" smtClean="0"/>
              <a:t>Đạo hàm trả lời cho câu hỏi y sẽ thay đổi thế nào khi thay đổi x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443" y="3133035"/>
            <a:ext cx="8011340" cy="259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01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Khai triển Maclaurin cho một số hàm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48" y="1690688"/>
            <a:ext cx="4105689" cy="45983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198" y="4522375"/>
            <a:ext cx="4792573" cy="9809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7946" y="2184952"/>
            <a:ext cx="3487532" cy="186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32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Phương pháp số (Numerical Method)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066" y="1891713"/>
            <a:ext cx="9425087" cy="306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6254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Ví dụ về phương pháp 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Để tính e</a:t>
            </a:r>
            <a:r>
              <a:rPr lang="vi-VN" baseline="30000" dirty="0" smtClean="0"/>
              <a:t>0.5 </a:t>
            </a:r>
            <a:r>
              <a:rPr lang="vi-VN" dirty="0" smtClean="0"/>
              <a:t>Xét hàm số y = e</a:t>
            </a:r>
            <a:r>
              <a:rPr lang="vi-VN" baseline="30000" dirty="0" smtClean="0"/>
              <a:t>x </a:t>
            </a:r>
            <a:r>
              <a:rPr lang="vi-VN" dirty="0" smtClean="0"/>
              <a:t>đạo hàm</a:t>
            </a:r>
          </a:p>
          <a:p>
            <a:r>
              <a:rPr lang="vi-VN" dirty="0" smtClean="0"/>
              <a:t>Đặt chặn trên của sai số  E(n) =</a:t>
            </a:r>
          </a:p>
          <a:p>
            <a:r>
              <a:rPr lang="en-US" dirty="0" smtClean="0"/>
              <a:t>0 &lt; 0.5 &lt; 1 </a:t>
            </a:r>
            <a:r>
              <a:rPr lang="vi-VN" dirty="0" smtClean="0"/>
              <a:t>Ta chọn khai triểu Maclaurin với M</a:t>
            </a:r>
            <a:r>
              <a:rPr lang="vi-VN" baseline="-25000" dirty="0" smtClean="0"/>
              <a:t>n</a:t>
            </a:r>
            <a:r>
              <a:rPr lang="vi-VN" dirty="0" smtClean="0"/>
              <a:t> = e</a:t>
            </a:r>
            <a:r>
              <a:rPr lang="vi-VN" baseline="30000" dirty="0" smtClean="0"/>
              <a:t>1 </a:t>
            </a:r>
            <a:r>
              <a:rPr lang="vi-VN" dirty="0" smtClean="0"/>
              <a:t>, chọn M</a:t>
            </a:r>
            <a:r>
              <a:rPr lang="vi-VN" baseline="-25000" dirty="0" smtClean="0"/>
              <a:t>n</a:t>
            </a:r>
            <a:r>
              <a:rPr lang="vi-VN" dirty="0" smtClean="0"/>
              <a:t>=3 cho dễ tính toán</a:t>
            </a:r>
            <a:endParaRPr lang="en-US" baseline="-25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227" y="1825625"/>
            <a:ext cx="1284829" cy="3874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8521" y="2348050"/>
            <a:ext cx="1063487" cy="4726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324" y="3257550"/>
            <a:ext cx="1429302" cy="488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7152" y="3746046"/>
            <a:ext cx="2840796" cy="257856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7948" y="3749049"/>
            <a:ext cx="5994023" cy="768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80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Một ví dụ khác về phương pháp số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0325" y="1507572"/>
            <a:ext cx="6386598" cy="466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4294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Phương pháp Newton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190750"/>
            <a:ext cx="10515600" cy="4351338"/>
          </a:xfrm>
        </p:spPr>
        <p:txBody>
          <a:bodyPr/>
          <a:lstStyle/>
          <a:p>
            <a:r>
              <a:rPr lang="vi-VN" dirty="0" smtClean="0"/>
              <a:t>Muốn tính xấp xỉ nghiệm của phương trình f(x) = 0</a:t>
            </a:r>
          </a:p>
          <a:p>
            <a:r>
              <a:rPr lang="vi-VN" dirty="0" smtClean="0"/>
              <a:t>Mục đích: bắt đầu từ một giá trị x</a:t>
            </a:r>
            <a:r>
              <a:rPr lang="vi-VN" baseline="-25000" dirty="0" smtClean="0"/>
              <a:t>0</a:t>
            </a:r>
            <a:r>
              <a:rPr lang="vi-VN" dirty="0" smtClean="0"/>
              <a:t>, xây dựng dãy x</a:t>
            </a:r>
            <a:r>
              <a:rPr lang="vi-VN" baseline="-25000" dirty="0" smtClean="0"/>
              <a:t>n</a:t>
            </a:r>
            <a:r>
              <a:rPr lang="vi-VN" dirty="0" smtClean="0"/>
              <a:t> mà khi n càng lớn thì ta càng tiến tới 1 nghiệm.</a:t>
            </a:r>
          </a:p>
        </p:txBody>
      </p:sp>
      <p:pic>
        <p:nvPicPr>
          <p:cNvPr id="1032" name="Picture 8" descr="mage result for tangent li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7240" y="3956543"/>
            <a:ext cx="3442138" cy="206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04624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Phương pháp Newton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Tại mỗi điểm, tiếp tuyến là xấp xỉ của hàm tại lân cận điểm đó</a:t>
            </a:r>
          </a:p>
          <a:p>
            <a:r>
              <a:rPr lang="vi-VN" dirty="0" smtClean="0"/>
              <a:t>Thực hiện lặp:</a:t>
            </a:r>
          </a:p>
          <a:p>
            <a:pPr lvl="1"/>
            <a:r>
              <a:rPr lang="en-US" dirty="0" smtClean="0"/>
              <a:t>T</a:t>
            </a:r>
            <a:r>
              <a:rPr lang="vi-VN" dirty="0" smtClean="0"/>
              <a:t>ại điểm x</a:t>
            </a:r>
            <a:r>
              <a:rPr lang="vi-VN" baseline="-25000" dirty="0" smtClean="0"/>
              <a:t>n</a:t>
            </a:r>
            <a:r>
              <a:rPr lang="vi-VN" dirty="0" smtClean="0"/>
              <a:t>, x</a:t>
            </a:r>
            <a:r>
              <a:rPr lang="vi-VN" baseline="-25000" dirty="0" smtClean="0"/>
              <a:t>n+1</a:t>
            </a:r>
            <a:r>
              <a:rPr lang="vi-VN" dirty="0" smtClean="0"/>
              <a:t> là giao điểm của tiếp tuyến với trục Ox</a:t>
            </a:r>
          </a:p>
          <a:p>
            <a:r>
              <a:rPr lang="vi-VN" dirty="0" smtClean="0"/>
              <a:t>Phương trình tiếp tuyến tại điểm a của đồ thị f:</a:t>
            </a:r>
          </a:p>
          <a:p>
            <a:r>
              <a:rPr lang="vi-VN" dirty="0" smtClean="0"/>
              <a:t> Giao của tiếp tuyến với trục Ox (y = 0)</a:t>
            </a:r>
          </a:p>
          <a:p>
            <a:endParaRPr lang="vi-VN" dirty="0"/>
          </a:p>
          <a:p>
            <a:r>
              <a:rPr lang="vi-VN" dirty="0" smtClean="0">
                <a:sym typeface="Wingdings"/>
              </a:rPr>
              <a:t>                          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82639" y="3276006"/>
            <a:ext cx="2671161" cy="381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8672" y="4864048"/>
            <a:ext cx="1996527" cy="3630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133" y="4695235"/>
            <a:ext cx="1704867" cy="7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465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Phương pháp Newton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vi-VN" dirty="0" smtClean="0"/>
              <a:t>Các bước lặp sau: </a:t>
            </a:r>
          </a:p>
          <a:p>
            <a:pPr lvl="1"/>
            <a:r>
              <a:rPr lang="en-US" dirty="0" smtClean="0"/>
              <a:t>C</a:t>
            </a:r>
            <a:r>
              <a:rPr lang="vi-VN" dirty="0" smtClean="0"/>
              <a:t>họn a0 là một điểm bất kì </a:t>
            </a:r>
          </a:p>
          <a:p>
            <a:pPr lvl="1"/>
            <a:r>
              <a:rPr lang="vi-VN" dirty="0" smtClean="0"/>
              <a:t>Các bước tính lặp như sau:</a:t>
            </a:r>
            <a:endParaRPr lang="en-US" dirty="0" smtClean="0"/>
          </a:p>
          <a:p>
            <a:r>
              <a:rPr lang="vi-VN" dirty="0" smtClean="0"/>
              <a:t>Quá trình trên không phải luôn luôn </a:t>
            </a:r>
          </a:p>
          <a:p>
            <a:r>
              <a:rPr lang="vi-VN" dirty="0" smtClean="0"/>
              <a:t>tìm được nghiệm</a:t>
            </a:r>
          </a:p>
          <a:p>
            <a:endParaRPr lang="vi-VN" dirty="0"/>
          </a:p>
          <a:p>
            <a:endParaRPr lang="vi-VN" dirty="0" smtClean="0"/>
          </a:p>
          <a:p>
            <a:r>
              <a:rPr lang="en-US" dirty="0" smtClean="0"/>
              <a:t>F</a:t>
            </a:r>
            <a:r>
              <a:rPr lang="vi-VN" dirty="0" smtClean="0"/>
              <a:t>(a)f(b) &lt; 0 và f’ đồng biến hoặc </a:t>
            </a:r>
          </a:p>
          <a:p>
            <a:pPr marL="0" indent="0">
              <a:buNone/>
            </a:pPr>
            <a:r>
              <a:rPr lang="vi-VN" dirty="0" smtClean="0"/>
              <a:t>nghịch biến trên đoạn này thì sẽ tìm </a:t>
            </a:r>
          </a:p>
          <a:p>
            <a:pPr marL="0" indent="0">
              <a:buNone/>
            </a:pPr>
            <a:r>
              <a:rPr lang="vi-VN" dirty="0" smtClean="0"/>
              <a:t>được nghiêm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4132" y="2587743"/>
            <a:ext cx="1791577" cy="586335"/>
          </a:xfrm>
          <a:prstGeom prst="rect">
            <a:avLst/>
          </a:prstGeom>
        </p:spPr>
      </p:pic>
      <p:pic>
        <p:nvPicPr>
          <p:cNvPr id="3074" name="Picture 2" descr="https://upload.wikimedia.org/wikipedia/commons/thumb/f/f1/NewtonsMethodConvergenceFailure.svg/1000px-NewtonsMethodConvergenceFailure.sv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879" y="1616609"/>
            <a:ext cx="4556234" cy="4556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076617" y="3704896"/>
            <a:ext cx="60590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khởi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nằm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</a:p>
          <a:p>
            <a:r>
              <a:rPr lang="en-US" dirty="0" err="1"/>
              <a:t>nghiệm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f'(x) </a:t>
            </a:r>
            <a:r>
              <a:rPr lang="en-US" dirty="0" err="1"/>
              <a:t>đồng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nghịch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</a:p>
          <a:p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dãy</a:t>
            </a:r>
            <a:r>
              <a:rPr lang="en-US" dirty="0"/>
              <a:t> a</a:t>
            </a:r>
            <a:r>
              <a:rPr lang="en-US" baseline="-25000" dirty="0"/>
              <a:t>n</a:t>
            </a:r>
            <a:r>
              <a:rPr lang="en-US" dirty="0"/>
              <a:t> </a:t>
            </a:r>
            <a:r>
              <a:rPr lang="en-US" dirty="0" err="1"/>
              <a:t>hội</a:t>
            </a:r>
            <a:r>
              <a:rPr lang="en-US" dirty="0"/>
              <a:t> </a:t>
            </a:r>
            <a:r>
              <a:rPr lang="en-US" dirty="0" err="1"/>
              <a:t>tụ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nghiệm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4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Phương pháp Newton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Ý</a:t>
            </a:r>
            <a:r>
              <a:rPr lang="vi-VN" dirty="0" smtClean="0"/>
              <a:t> tưởng theo mô tả hình học</a:t>
            </a:r>
            <a:endParaRPr lang="en-US" dirty="0"/>
          </a:p>
        </p:txBody>
      </p:sp>
      <p:pic>
        <p:nvPicPr>
          <p:cNvPr id="4" name="Picture 2" descr="mage result for newton raphson method p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6979" y="2210594"/>
            <a:ext cx="4733925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73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Cực trị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Cực trị địa phương (local extreme)</a:t>
            </a:r>
          </a:p>
          <a:p>
            <a:r>
              <a:rPr lang="vi-VN" dirty="0" smtClean="0"/>
              <a:t>Cực trị toàn cụ (global extreme)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459" y="2630652"/>
            <a:ext cx="7645400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535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Điểm cực đại và cực tiểu của hàm số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HÀM </a:t>
            </a:r>
            <a:r>
              <a:rPr lang="en-US" dirty="0"/>
              <a:t>F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[a, b].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f </a:t>
            </a:r>
            <a:r>
              <a:rPr lang="en-US" dirty="0" err="1"/>
              <a:t>đạt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x = a </a:t>
            </a:r>
            <a:r>
              <a:rPr lang="en-US" dirty="0" err="1"/>
              <a:t>hoặc</a:t>
            </a:r>
            <a:r>
              <a:rPr lang="en-US" dirty="0"/>
              <a:t> x = b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đạo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smtClean="0"/>
              <a:t>0</a:t>
            </a:r>
          </a:p>
          <a:p>
            <a:pPr lvl="1"/>
            <a:r>
              <a:rPr lang="en-US" dirty="0"/>
              <a:t>f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đoạn</a:t>
            </a:r>
            <a:r>
              <a:rPr lang="en-US" dirty="0"/>
              <a:t> (a, b)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f'(c) = 0	</a:t>
            </a:r>
            <a:r>
              <a:rPr lang="en-US" dirty="0" smtClean="0"/>
              <a:t> </a:t>
            </a:r>
          </a:p>
          <a:p>
            <a:pPr lvl="2"/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/>
              <a:t>f''(c) &lt; 0 </a:t>
            </a:r>
            <a:r>
              <a:rPr lang="en-US" dirty="0" err="1"/>
              <a:t>thì</a:t>
            </a:r>
            <a:r>
              <a:rPr lang="en-US" dirty="0"/>
              <a:t> f(c)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	</a:t>
            </a:r>
            <a:endParaRPr lang="en-US" dirty="0" smtClean="0"/>
          </a:p>
          <a:p>
            <a:pPr lvl="2"/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/>
              <a:t>f''(c) &gt; 0 </a:t>
            </a:r>
            <a:r>
              <a:rPr lang="en-US" dirty="0" err="1"/>
              <a:t>thì</a:t>
            </a:r>
            <a:r>
              <a:rPr lang="en-US" dirty="0"/>
              <a:t> f(c)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phương</a:t>
            </a:r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100" name="Picture 4" descr="mage result for critical value of func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3288" y="3249280"/>
            <a:ext cx="4559317" cy="2927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19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Đạo hàm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Định nghĩa của đạo hàm</a:t>
            </a:r>
          </a:p>
          <a:p>
            <a:endParaRPr lang="vi-VN" dirty="0"/>
          </a:p>
          <a:p>
            <a:r>
              <a:rPr lang="vi-VN" dirty="0" smtClean="0"/>
              <a:t>Hàm đồng biến khi đạo hàm lớn hơn 0</a:t>
            </a:r>
          </a:p>
          <a:p>
            <a:r>
              <a:rPr lang="vi-VN" dirty="0" smtClean="0"/>
              <a:t>Hàm nghịch biến khi đạo hàm nhỏ hơn 0</a:t>
            </a:r>
          </a:p>
          <a:p>
            <a:r>
              <a:rPr lang="vi-VN" dirty="0" smtClean="0"/>
              <a:t>Cách tính đạo hàm ?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857" y="2015435"/>
            <a:ext cx="30099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89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Cực trị của hàm hai 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vi-VN" dirty="0" smtClean="0"/>
              <a:t>, b là điểm tới hạn của f(x, y) Nếu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/>
          </a:p>
          <a:p>
            <a:r>
              <a:rPr lang="vi-VN" dirty="0" smtClean="0"/>
              <a:t>Nếu f có cực trị địa phương tại (a, b) thì (a, b) phải là là điểm tới hạn của f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653" y="2557298"/>
            <a:ext cx="3469311" cy="848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2577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Cực trị của hàm hai 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Ví dụ tìm cực trị của hàm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679" y="1825625"/>
            <a:ext cx="3786790" cy="36499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480" y="2325554"/>
            <a:ext cx="4587328" cy="43174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8004" y="2483711"/>
            <a:ext cx="1990396" cy="10999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8503" y="3859939"/>
            <a:ext cx="1482333" cy="381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3770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</a:t>
            </a:r>
            <a:r>
              <a:rPr lang="vi-VN" dirty="0" smtClean="0"/>
              <a:t>ực trị của hàm nhiều 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Sadle point (điểm lưng đèo, điểm yên ngựa) là điểm tới hạn tuy nhiên không phải là điểm cự đại hay cực tiểu địa phương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2985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Cực trị của hàm hai 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 smtClean="0"/>
              <a:t>Giả sử f(x,y) có đạo hàm cấp 2 trong không gian chứa hai điểm (a,b) và f</a:t>
            </a:r>
            <a:r>
              <a:rPr lang="vi-VN" baseline="-25000" dirty="0" smtClean="0"/>
              <a:t>x</a:t>
            </a:r>
            <a:r>
              <a:rPr lang="vi-VN" dirty="0" smtClean="0"/>
              <a:t>(a,b) = f</a:t>
            </a:r>
            <a:r>
              <a:rPr lang="vi-VN" baseline="-25000" dirty="0" smtClean="0"/>
              <a:t>y</a:t>
            </a:r>
            <a:r>
              <a:rPr lang="vi-VN" dirty="0" smtClean="0"/>
              <a:t>(a,b) = 0. Định nghĩa định thức D(a,b)</a:t>
            </a:r>
          </a:p>
          <a:p>
            <a:endParaRPr lang="vi-VN" dirty="0"/>
          </a:p>
          <a:p>
            <a:endParaRPr lang="vi-VN" dirty="0" smtClean="0"/>
          </a:p>
          <a:p>
            <a:endParaRPr lang="vi-VN" dirty="0" smtClean="0"/>
          </a:p>
          <a:p>
            <a:r>
              <a:rPr lang="en-US" dirty="0" err="1"/>
              <a:t>Nếu</a:t>
            </a:r>
            <a:r>
              <a:rPr lang="en-US" dirty="0"/>
              <a:t> D(</a:t>
            </a:r>
            <a:r>
              <a:rPr lang="en-US" dirty="0" err="1"/>
              <a:t>a,b</a:t>
            </a:r>
            <a:r>
              <a:rPr lang="en-US" dirty="0"/>
              <a:t>) &gt; 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f</a:t>
            </a:r>
            <a:r>
              <a:rPr lang="en-US" baseline="-25000" dirty="0" err="1"/>
              <a:t>xx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 &gt; 0 f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(</a:t>
            </a:r>
            <a:r>
              <a:rPr lang="en-US" dirty="0" err="1"/>
              <a:t>a,b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/>
              <a:t>D(</a:t>
            </a:r>
            <a:r>
              <a:rPr lang="en-US" dirty="0" err="1"/>
              <a:t>a,b</a:t>
            </a:r>
            <a:r>
              <a:rPr lang="en-US" dirty="0"/>
              <a:t>) &gt; 0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f</a:t>
            </a:r>
            <a:r>
              <a:rPr lang="en-US" baseline="-25000" dirty="0" err="1"/>
              <a:t>xx</a:t>
            </a:r>
            <a:r>
              <a:rPr lang="en-US" dirty="0"/>
              <a:t>(</a:t>
            </a:r>
            <a:r>
              <a:rPr lang="en-US" dirty="0" err="1"/>
              <a:t>a,b</a:t>
            </a:r>
            <a:r>
              <a:rPr lang="en-US" dirty="0"/>
              <a:t>) &lt; 0 </a:t>
            </a:r>
            <a:r>
              <a:rPr lang="en-US" dirty="0" err="1"/>
              <a:t>thì</a:t>
            </a:r>
            <a:r>
              <a:rPr lang="en-US" dirty="0"/>
              <a:t> f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phương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(</a:t>
            </a:r>
            <a:r>
              <a:rPr lang="en-US" dirty="0" err="1"/>
              <a:t>a,b</a:t>
            </a:r>
            <a:r>
              <a:rPr lang="en-US" dirty="0" smtClean="0"/>
              <a:t>)</a:t>
            </a:r>
          </a:p>
          <a:p>
            <a:r>
              <a:rPr lang="vi-VN" dirty="0" smtClean="0"/>
              <a:t>D(a,b) &lt; 0 thì (a,b) là điểm sadle point</a:t>
            </a:r>
            <a:endParaRPr lang="en-US" dirty="0" smtClean="0"/>
          </a:p>
          <a:p>
            <a:r>
              <a:rPr lang="en-US" dirty="0" err="1" smtClean="0"/>
              <a:t>Nếu</a:t>
            </a:r>
            <a:r>
              <a:rPr lang="en-US" dirty="0" smtClean="0"/>
              <a:t> </a:t>
            </a:r>
            <a:r>
              <a:rPr lang="en-US" dirty="0"/>
              <a:t>D(</a:t>
            </a:r>
            <a:r>
              <a:rPr lang="en-US" dirty="0" err="1"/>
              <a:t>a,b</a:t>
            </a:r>
            <a:r>
              <a:rPr lang="en-US" dirty="0"/>
              <a:t>) = 0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275" y="2992820"/>
            <a:ext cx="7320236" cy="8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730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Ví dụ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1643" y="1690687"/>
            <a:ext cx="6982811" cy="424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5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Cực trị của hàm hai 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Giả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hàm</a:t>
            </a:r>
            <a:r>
              <a:rPr lang="en-US" dirty="0"/>
              <a:t> f(</a:t>
            </a:r>
            <a:r>
              <a:rPr lang="en-US" dirty="0" err="1"/>
              <a:t>x,y</a:t>
            </a:r>
            <a:r>
              <a:rPr lang="en-US" dirty="0"/>
              <a:t>)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tục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con </a:t>
            </a:r>
            <a:r>
              <a:rPr lang="en-US" dirty="0" err="1"/>
              <a:t>đóng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chặn</a:t>
            </a:r>
            <a:r>
              <a:rPr lang="en-US" dirty="0"/>
              <a:t>, f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toàn</a:t>
            </a:r>
            <a:r>
              <a:rPr lang="en-US" dirty="0"/>
              <a:t> </a:t>
            </a:r>
            <a:r>
              <a:rPr lang="en-US" dirty="0" err="1"/>
              <a:t>cục</a:t>
            </a:r>
            <a:r>
              <a:rPr lang="en-US" dirty="0"/>
              <a:t>.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giá</a:t>
            </a:r>
            <a:r>
              <a:rPr lang="en-US" dirty="0"/>
              <a:t> </a:t>
            </a:r>
            <a:r>
              <a:rPr lang="en-US" dirty="0" err="1"/>
              <a:t>trị</a:t>
            </a:r>
            <a:r>
              <a:rPr lang="en-US" dirty="0"/>
              <a:t> </a:t>
            </a:r>
            <a:r>
              <a:rPr lang="en-US" dirty="0" err="1"/>
              <a:t>cực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/</a:t>
            </a:r>
            <a:r>
              <a:rPr lang="en-US" dirty="0" err="1"/>
              <a:t>tiểu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 err="1"/>
              <a:t>hạn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tại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biên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</a:t>
            </a:r>
          </a:p>
        </p:txBody>
      </p:sp>
    </p:spTree>
    <p:extLst>
      <p:ext uri="{BB962C8B-B14F-4D97-AF65-F5344CB8AC3E}">
        <p14:creationId xmlns:p14="http://schemas.microsoft.com/office/powerpoint/2010/main" val="610736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Bài tập lập trình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</a:t>
            </a:r>
            <a:r>
              <a:rPr lang="vi-VN" dirty="0" smtClean="0"/>
              <a:t>ài tập: tính xấp xỉ căn bậc hai của một số bằng phương pháp Newton-Raphson</a:t>
            </a:r>
          </a:p>
          <a:p>
            <a:pPr lvl="1"/>
            <a:r>
              <a:rPr lang="vi-VN" dirty="0" smtClean="0"/>
              <a:t>Ví dụ tính căn bậc hai của 5 ta đi giải phương trình x*x = 5.</a:t>
            </a:r>
          </a:p>
          <a:p>
            <a:pPr lvl="1"/>
            <a:r>
              <a:rPr lang="vi-VN" dirty="0" smtClean="0"/>
              <a:t>Khởi tạo giá trị bất kì và thực hiện vòng lặp trong Newton-Raphson một số lần nhất định</a:t>
            </a:r>
          </a:p>
        </p:txBody>
      </p:sp>
    </p:spTree>
    <p:extLst>
      <p:ext uri="{BB962C8B-B14F-4D97-AF65-F5344CB8AC3E}">
        <p14:creationId xmlns:p14="http://schemas.microsoft.com/office/powerpoint/2010/main" val="15414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Đạo hàm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6904" y="365125"/>
            <a:ext cx="7620000" cy="593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1545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mtClean="0"/>
              <a:t>Quy tắc tính đạo hàm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B</a:t>
            </a:r>
            <a:r>
              <a:rPr lang="vi-VN" dirty="0" smtClean="0"/>
              <a:t>ài tập 1: tính đạo hàm của hàm sigmoid, biểu diễn đạo hàm theo hàm sigmoid</a:t>
            </a:r>
          </a:p>
          <a:p>
            <a:pPr lvl="1"/>
            <a:r>
              <a:rPr lang="vi-VN" dirty="0" smtClean="0"/>
              <a:t>f(x) =               Tính f’(x) theo f(x)</a:t>
            </a:r>
            <a:endParaRPr lang="en-US" dirty="0" smtClean="0"/>
          </a:p>
          <a:p>
            <a:r>
              <a:rPr lang="vi-VN" dirty="0" smtClean="0"/>
              <a:t>Bài tập 2: tính đạo hàm của hàm x^x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666" y="2064577"/>
            <a:ext cx="7480300" cy="1841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2087" y="5125278"/>
            <a:ext cx="812800" cy="59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432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Xấp xỉ hàm tính đạo hàm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Tính giá trị gần đúng của đạo hàm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31" y="2581413"/>
            <a:ext cx="4267200" cy="307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006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Hàm hợp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</a:t>
            </a:r>
            <a:r>
              <a:rPr lang="vi-VN" dirty="0" smtClean="0"/>
              <a:t> = f(g(h(x)))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679617" y="3259123"/>
            <a:ext cx="1577009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726391" y="3243357"/>
            <a:ext cx="1577009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</a:t>
            </a:r>
          </a:p>
        </p:txBody>
      </p:sp>
      <p:sp>
        <p:nvSpPr>
          <p:cNvPr id="6" name="Rectangle 5"/>
          <p:cNvSpPr/>
          <p:nvPr/>
        </p:nvSpPr>
        <p:spPr>
          <a:xfrm>
            <a:off x="2632843" y="3243357"/>
            <a:ext cx="1577009" cy="4638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29217" y="3306370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x</a:t>
            </a:r>
            <a:endParaRPr lang="en-US"/>
          </a:p>
        </p:txBody>
      </p:sp>
      <p:cxnSp>
        <p:nvCxnSpPr>
          <p:cNvPr id="9" name="Straight Arrow Connector 8"/>
          <p:cNvCxnSpPr>
            <a:stCxn id="7" idx="3"/>
            <a:endCxn id="6" idx="1"/>
          </p:cNvCxnSpPr>
          <p:nvPr/>
        </p:nvCxnSpPr>
        <p:spPr>
          <a:xfrm flipV="1">
            <a:off x="1913269" y="3475270"/>
            <a:ext cx="719574" cy="1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3"/>
            <a:endCxn id="4" idx="1"/>
          </p:cNvCxnSpPr>
          <p:nvPr/>
        </p:nvCxnSpPr>
        <p:spPr>
          <a:xfrm>
            <a:off x="4209852" y="3475270"/>
            <a:ext cx="469765" cy="1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3"/>
            <a:endCxn id="5" idx="1"/>
          </p:cNvCxnSpPr>
          <p:nvPr/>
        </p:nvCxnSpPr>
        <p:spPr>
          <a:xfrm flipV="1">
            <a:off x="6256626" y="3475270"/>
            <a:ext cx="469765" cy="1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773165" y="3306370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y</a:t>
            </a:r>
            <a:endParaRPr lang="en-US"/>
          </a:p>
        </p:txBody>
      </p:sp>
      <p:cxnSp>
        <p:nvCxnSpPr>
          <p:cNvPr id="16" name="Straight Arrow Connector 15"/>
          <p:cNvCxnSpPr>
            <a:stCxn id="5" idx="3"/>
            <a:endCxn id="14" idx="1"/>
          </p:cNvCxnSpPr>
          <p:nvPr/>
        </p:nvCxnSpPr>
        <p:spPr>
          <a:xfrm>
            <a:off x="8303400" y="3475270"/>
            <a:ext cx="469765" cy="15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21343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Đạo hàm của hàm hợp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Đạo hàm của y = f(x) = sin(x</a:t>
            </a:r>
            <a:r>
              <a:rPr lang="vi-VN" baseline="30000" dirty="0" smtClean="0"/>
              <a:t>2</a:t>
            </a:r>
            <a:r>
              <a:rPr lang="vi-VN" dirty="0" smtClean="0"/>
              <a:t>) </a:t>
            </a:r>
          </a:p>
          <a:p>
            <a:pPr lvl="1"/>
            <a:r>
              <a:rPr lang="vi-VN" dirty="0" smtClean="0"/>
              <a:t>đặt u(x) = </a:t>
            </a:r>
            <a:r>
              <a:rPr lang="vi-VN" dirty="0"/>
              <a:t>x</a:t>
            </a:r>
            <a:r>
              <a:rPr lang="vi-VN" baseline="30000" dirty="0" smtClean="0"/>
              <a:t>2</a:t>
            </a:r>
            <a:r>
              <a:rPr lang="vi-VN" dirty="0" smtClean="0"/>
              <a:t>; khi đó y = f(u(x)); y’ = f’((u(x)) u’(x)</a:t>
            </a:r>
          </a:p>
          <a:p>
            <a:pPr lvl="1"/>
            <a:endParaRPr lang="vi-VN" dirty="0" smtClean="0"/>
          </a:p>
          <a:p>
            <a:pPr lvl="1"/>
            <a:endParaRPr lang="vi-VN" dirty="0" smtClean="0"/>
          </a:p>
          <a:p>
            <a:r>
              <a:rPr lang="vi-VN" dirty="0" smtClean="0"/>
              <a:t>Với hàm hợp y = f(u(v(x))) 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090" y="2675283"/>
            <a:ext cx="2109857" cy="8407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78" y="3516053"/>
            <a:ext cx="2146300" cy="723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291" y="4647681"/>
            <a:ext cx="63119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20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vi-VN" dirty="0" smtClean="0"/>
              <a:t>Đạo hàm với hàm nhiều biến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vi-VN" dirty="0" smtClean="0"/>
              <a:t>iả sử hàm f = (</a:t>
            </a:r>
            <a:r>
              <a:rPr lang="vi-VN" b="1" dirty="0" smtClean="0"/>
              <a:t>x</a:t>
            </a:r>
            <a:r>
              <a:rPr lang="vi-VN" dirty="0" smtClean="0"/>
              <a:t>) trong đó x là vector các biến </a:t>
            </a:r>
            <a:r>
              <a:rPr lang="vi-VN" b="1" dirty="0" smtClean="0"/>
              <a:t>x</a:t>
            </a:r>
            <a:r>
              <a:rPr lang="vi-VN" dirty="0" smtClean="0"/>
              <a:t> =[x</a:t>
            </a:r>
            <a:r>
              <a:rPr lang="vi-VN" baseline="-25000" dirty="0" smtClean="0"/>
              <a:t>1</a:t>
            </a:r>
            <a:r>
              <a:rPr lang="vi-VN" dirty="0" smtClean="0"/>
              <a:t>, x</a:t>
            </a:r>
            <a:r>
              <a:rPr lang="vi-VN" baseline="-25000" dirty="0" smtClean="0"/>
              <a:t>2</a:t>
            </a:r>
            <a:r>
              <a:rPr lang="vi-VN" dirty="0" smtClean="0"/>
              <a:t>, ... x</a:t>
            </a:r>
            <a:r>
              <a:rPr lang="vi-VN" baseline="-25000" dirty="0" smtClean="0"/>
              <a:t>n</a:t>
            </a:r>
            <a:r>
              <a:rPr lang="vi-VN" dirty="0" smtClean="0"/>
              <a:t>]</a:t>
            </a:r>
          </a:p>
          <a:p>
            <a:r>
              <a:rPr lang="vi-VN" dirty="0" smtClean="0"/>
              <a:t>Khi đó gradient của hàm f là vector trong đó phần tử i là đạo hàm của hàm f theo biến x</a:t>
            </a:r>
            <a:r>
              <a:rPr lang="vi-VN" baseline="-25000" dirty="0" smtClean="0"/>
              <a:t>i </a:t>
            </a:r>
            <a:endParaRPr lang="vi-VN" dirty="0"/>
          </a:p>
          <a:p>
            <a:r>
              <a:rPr lang="en-US" dirty="0" smtClean="0"/>
              <a:t>G</a:t>
            </a:r>
            <a:r>
              <a:rPr lang="vi-VN" dirty="0" smtClean="0"/>
              <a:t>radient(</a:t>
            </a:r>
            <a:r>
              <a:rPr lang="vi-VN" b="1" dirty="0" smtClean="0"/>
              <a:t>x</a:t>
            </a:r>
            <a:r>
              <a:rPr lang="vi-VN" dirty="0" smtClean="0"/>
              <a:t>) = </a:t>
            </a:r>
          </a:p>
          <a:p>
            <a:endParaRPr lang="vi-VN" dirty="0" smtClean="0"/>
          </a:p>
          <a:p>
            <a:r>
              <a:rPr lang="vi-VN" dirty="0" smtClean="0"/>
              <a:t>Ví dụ y = x</a:t>
            </a:r>
            <a:r>
              <a:rPr lang="vi-VN" baseline="-25000" dirty="0" smtClean="0"/>
              <a:t>1</a:t>
            </a:r>
            <a:r>
              <a:rPr lang="vi-VN" baseline="30000" dirty="0" smtClean="0"/>
              <a:t>2</a:t>
            </a:r>
            <a:r>
              <a:rPr lang="vi-VN" dirty="0" smtClean="0"/>
              <a:t> + x</a:t>
            </a:r>
            <a:r>
              <a:rPr lang="vi-VN" baseline="-25000" dirty="0" smtClean="0"/>
              <a:t>2</a:t>
            </a:r>
            <a:r>
              <a:rPr lang="vi-VN" baseline="30000" dirty="0" smtClean="0"/>
              <a:t>2</a:t>
            </a:r>
            <a:r>
              <a:rPr lang="vi-VN" dirty="0" smtClean="0"/>
              <a:t> Gradient = [2x</a:t>
            </a:r>
            <a:r>
              <a:rPr lang="vi-VN" baseline="-25000" dirty="0" smtClean="0"/>
              <a:t>1</a:t>
            </a:r>
            <a:r>
              <a:rPr lang="vi-VN" dirty="0" smtClean="0"/>
              <a:t>, 2x</a:t>
            </a:r>
            <a:r>
              <a:rPr lang="vi-VN" baseline="-25000" dirty="0" smtClean="0"/>
              <a:t>2</a:t>
            </a:r>
            <a:r>
              <a:rPr lang="vi-VN" dirty="0" smtClean="0"/>
              <a:t>]</a:t>
            </a:r>
            <a:endParaRPr lang="en-US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6953" y="3400015"/>
            <a:ext cx="19304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2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4018</TotalTime>
  <Words>1254</Words>
  <Application>Microsoft Macintosh PowerPoint</Application>
  <PresentationFormat>Widescreen</PresentationFormat>
  <Paragraphs>158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Calibri</vt:lpstr>
      <vt:lpstr>Calibri Light</vt:lpstr>
      <vt:lpstr>Times New Roman</vt:lpstr>
      <vt:lpstr>Wingdings</vt:lpstr>
      <vt:lpstr>Arial</vt:lpstr>
      <vt:lpstr>Office Theme</vt:lpstr>
      <vt:lpstr>Giải tích cho Machine Learning</vt:lpstr>
      <vt:lpstr>Đạo hàm</vt:lpstr>
      <vt:lpstr>Đạo hàm </vt:lpstr>
      <vt:lpstr>Đạo hàm</vt:lpstr>
      <vt:lpstr>Quy tắc tính đạo hàm</vt:lpstr>
      <vt:lpstr>Xấp xỉ hàm tính đạo hàm</vt:lpstr>
      <vt:lpstr>Hàm hợp</vt:lpstr>
      <vt:lpstr>Đạo hàm của hàm hợp</vt:lpstr>
      <vt:lpstr> Đạo hàm với hàm nhiều biến</vt:lpstr>
      <vt:lpstr>Tích phân</vt:lpstr>
      <vt:lpstr>Tích phân</vt:lpstr>
      <vt:lpstr>Ý nghĩa hình học của tích phân</vt:lpstr>
      <vt:lpstr>Xấp xỉ tích phân</vt:lpstr>
      <vt:lpstr>Chuỗi (series)</vt:lpstr>
      <vt:lpstr>Một số chuỗi đặc biệt</vt:lpstr>
      <vt:lpstr>Khai triển Taylor</vt:lpstr>
      <vt:lpstr>Khai triển Taylor</vt:lpstr>
      <vt:lpstr>Khai triển Taylor</vt:lpstr>
      <vt:lpstr>Khai triển Taylor</vt:lpstr>
      <vt:lpstr>Khai triển Maclaurin cho một số hàm </vt:lpstr>
      <vt:lpstr>Phương pháp số (Numerical Method)</vt:lpstr>
      <vt:lpstr>Ví dụ về phương pháp số</vt:lpstr>
      <vt:lpstr>Một ví dụ khác về phương pháp số</vt:lpstr>
      <vt:lpstr>Phương pháp Newton</vt:lpstr>
      <vt:lpstr>Phương pháp Newton</vt:lpstr>
      <vt:lpstr>Phương pháp Newton</vt:lpstr>
      <vt:lpstr>Phương pháp Newton</vt:lpstr>
      <vt:lpstr>Cực trị</vt:lpstr>
      <vt:lpstr>Điểm cực đại và cực tiểu của hàm số</vt:lpstr>
      <vt:lpstr>Cực trị của hàm hai biến</vt:lpstr>
      <vt:lpstr>Cực trị của hàm hai biến</vt:lpstr>
      <vt:lpstr>Cực trị của hàm nhiều biến</vt:lpstr>
      <vt:lpstr>Cực trị của hàm hai biến</vt:lpstr>
      <vt:lpstr>Ví dụ</vt:lpstr>
      <vt:lpstr>Cực trị của hàm hai biến</vt:lpstr>
      <vt:lpstr>Bài tập lập trình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50</cp:revision>
  <dcterms:created xsi:type="dcterms:W3CDTF">2018-06-23T15:36:15Z</dcterms:created>
  <dcterms:modified xsi:type="dcterms:W3CDTF">2018-07-05T06:31:52Z</dcterms:modified>
</cp:coreProperties>
</file>